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73" r:id="rId3"/>
    <p:sldId id="274" r:id="rId4"/>
    <p:sldId id="257" r:id="rId5"/>
    <p:sldId id="261" r:id="rId6"/>
    <p:sldId id="258" r:id="rId7"/>
    <p:sldId id="271" r:id="rId8"/>
    <p:sldId id="259" r:id="rId9"/>
    <p:sldId id="264" r:id="rId10"/>
    <p:sldId id="265" r:id="rId11"/>
    <p:sldId id="266" r:id="rId12"/>
    <p:sldId id="272" r:id="rId13"/>
    <p:sldId id="267" r:id="rId14"/>
    <p:sldId id="268" r:id="rId15"/>
    <p:sldId id="269" r:id="rId16"/>
    <p:sldId id="270" r:id="rId17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FC460F1A-93B9-47B9-B87E-FAC9CF58FBC2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5684DCFC-B78C-4259-B966-981979036C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5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3D2927F-7C5C-4A70-A56F-6EAF69249EB9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4679993-21F2-4B8A-8102-7806F982FB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rMq8uA_6iA&amp;feature=related" TargetMode="External"/><Relationship Id="rId2" Type="http://schemas.openxmlformats.org/officeDocument/2006/relationships/hyperlink" Target="http://www.youtube.com/watch?v=mQVq_en-2v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Regulation of the Cell Cycle </a:t>
            </a:r>
            <a:endParaRPr lang="en-US" dirty="0"/>
          </a:p>
        </p:txBody>
      </p:sp>
      <p:pic>
        <p:nvPicPr>
          <p:cNvPr id="17410" name="Picture 2" descr="Bone cancer cell , S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200400"/>
            <a:ext cx="3719763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13" y="1136650"/>
            <a:ext cx="8535987" cy="458470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0"/>
            <a:ext cx="1981200" cy="304800"/>
          </a:xfrm>
          <a:prstGeom prst="rect">
            <a:avLst/>
          </a:prstGeom>
          <a:noFill/>
          <a:ln/>
          <a:effectLst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66800" y="1143000"/>
            <a:ext cx="7281863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2500" dirty="0"/>
              <a:t>Cancer cells do not exhibit anchorage dependence</a:t>
            </a:r>
          </a:p>
          <a:p>
            <a:r>
              <a:rPr kumimoji="0" lang="en-US" sz="2500" dirty="0"/>
              <a:t>or density-dependent inhibition.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71550" y="5137150"/>
            <a:ext cx="20875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2500" b="1" dirty="0" smtClean="0"/>
              <a:t>Cancer cells</a:t>
            </a:r>
            <a:endParaRPr kumimoji="0" lang="en-US" sz="2500" b="1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97588" y="4703763"/>
            <a:ext cx="10795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2500" b="1"/>
              <a:t>25 µm</a:t>
            </a: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6070600" y="4692650"/>
            <a:ext cx="939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6073775" y="4616450"/>
            <a:ext cx="0" cy="149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7010400" y="4616450"/>
            <a:ext cx="0" cy="149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r>
              <a:rPr lang="en-US" dirty="0" smtClean="0"/>
              <a:t>A mass of cancer cells is known as a tumor</a:t>
            </a:r>
          </a:p>
          <a:p>
            <a:pPr lvl="1"/>
            <a:r>
              <a:rPr lang="en-US" dirty="0" smtClean="0"/>
              <a:t>If this tumor stays in the original site – benign</a:t>
            </a:r>
          </a:p>
          <a:p>
            <a:pPr lvl="1"/>
            <a:r>
              <a:rPr lang="en-US" dirty="0" smtClean="0"/>
              <a:t>If it spreads to surrounding tissue - malignant</a:t>
            </a:r>
          </a:p>
          <a:p>
            <a:r>
              <a:rPr lang="en-US" dirty="0" smtClean="0"/>
              <a:t>A individual tumor cell can break free from the group and invade other organs</a:t>
            </a:r>
          </a:p>
          <a:p>
            <a:pPr lvl="1"/>
            <a:r>
              <a:rPr lang="en-US" dirty="0" smtClean="0"/>
              <a:t>It is said to have </a:t>
            </a:r>
            <a:r>
              <a:rPr lang="en-US" dirty="0" smtClean="0"/>
              <a:t>metastasized</a:t>
            </a:r>
          </a:p>
          <a:p>
            <a:pPr lvl="1"/>
            <a:r>
              <a:rPr lang="en-US" dirty="0" smtClean="0">
                <a:hlinkClick r:id="rId2"/>
              </a:rPr>
              <a:t>Metastasis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3"/>
              </a:rPr>
              <a:t>http://www.youtube.com/watch?v=rrMq8uA_6iA&amp;feature=related</a:t>
            </a:r>
            <a:endParaRPr lang="en-US" dirty="0" smtClean="0"/>
          </a:p>
          <a:p>
            <a:r>
              <a:rPr lang="en-US" dirty="0" smtClean="0"/>
              <a:t>Unfortunately, these cells can continue to grow if supplied with nutrients</a:t>
            </a:r>
          </a:p>
          <a:p>
            <a:pPr lvl="1"/>
            <a:r>
              <a:rPr lang="en-US" dirty="0" smtClean="0"/>
              <a:t>Normal cells divide 25-50 before dying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hexanucleotide</a:t>
            </a:r>
            <a:r>
              <a:rPr lang="en-US" dirty="0" smtClean="0"/>
              <a:t> sequence TTAGGG</a:t>
            </a:r>
          </a:p>
          <a:p>
            <a:r>
              <a:rPr lang="en-US" dirty="0" smtClean="0"/>
              <a:t>Holds DNA together</a:t>
            </a:r>
          </a:p>
          <a:p>
            <a:r>
              <a:rPr lang="en-US" dirty="0" smtClean="0"/>
              <a:t>A portion of this is lost every time a cell divides</a:t>
            </a:r>
          </a:p>
          <a:p>
            <a:r>
              <a:rPr lang="en-US" dirty="0" smtClean="0"/>
              <a:t>When it is lost, DNA unwinds, cell death</a:t>
            </a:r>
          </a:p>
          <a:p>
            <a:r>
              <a:rPr lang="en-US" dirty="0" smtClean="0"/>
              <a:t>Cancer cells have telomerase</a:t>
            </a:r>
          </a:p>
          <a:p>
            <a:pPr lvl="1"/>
            <a:r>
              <a:rPr lang="en-US" dirty="0" smtClean="0"/>
              <a:t>Continually rebuilds the telomeres</a:t>
            </a:r>
          </a:p>
          <a:p>
            <a:pPr lvl="1"/>
            <a:r>
              <a:rPr lang="en-US" dirty="0" smtClean="0"/>
              <a:t>They are “ageless”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Telomeres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1791" y="457200"/>
            <a:ext cx="208220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13" y="1474788"/>
            <a:ext cx="8535987" cy="4545012"/>
          </a:xfrm>
          <a:prstGeom prst="rect">
            <a:avLst/>
          </a:prstGeom>
          <a:noFill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091113" y="3910013"/>
            <a:ext cx="10477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Cancer cell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373813" y="3151188"/>
            <a:ext cx="771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Blood</a:t>
            </a:r>
          </a:p>
          <a:p>
            <a:r>
              <a:rPr kumimoji="0" lang="en-US" sz="1300" b="1"/>
              <a:t>vessel</a:t>
            </a: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5673725" y="3438525"/>
            <a:ext cx="381000" cy="479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6051550" y="3267075"/>
            <a:ext cx="285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351588" y="2351088"/>
            <a:ext cx="771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Lymph</a:t>
            </a:r>
          </a:p>
          <a:p>
            <a:r>
              <a:rPr kumimoji="0" lang="en-US" sz="1300" b="1"/>
              <a:t>vessel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6184900" y="2466975"/>
            <a:ext cx="1555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724025" y="2538413"/>
            <a:ext cx="771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Tumor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781175" y="3341688"/>
            <a:ext cx="8477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Glandular</a:t>
            </a:r>
          </a:p>
          <a:p>
            <a:r>
              <a:rPr kumimoji="0" lang="en-US" sz="1300" b="1"/>
              <a:t>tissue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880225" y="3721100"/>
            <a:ext cx="8763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Metastatic</a:t>
            </a:r>
          </a:p>
          <a:p>
            <a:r>
              <a:rPr kumimoji="0" lang="en-US" sz="1300" b="1"/>
              <a:t>tumor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768350" y="4200525"/>
            <a:ext cx="1798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A tumor grows from a</a:t>
            </a:r>
          </a:p>
          <a:p>
            <a:r>
              <a:rPr kumimoji="0" lang="en-US" sz="1300" b="1"/>
              <a:t>single cancer cell.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2835275" y="4198938"/>
            <a:ext cx="1798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Cancer cells invade</a:t>
            </a:r>
          </a:p>
          <a:p>
            <a:r>
              <a:rPr kumimoji="0" lang="en-US" sz="1300" b="1"/>
              <a:t>neighboring tissue.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4886325" y="4202113"/>
            <a:ext cx="1693863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Cancer cells spread</a:t>
            </a:r>
          </a:p>
          <a:p>
            <a:r>
              <a:rPr kumimoji="0" lang="en-US" sz="1300" b="1"/>
              <a:t>through lymph and</a:t>
            </a:r>
          </a:p>
          <a:p>
            <a:r>
              <a:rPr kumimoji="0" lang="en-US" sz="1300" b="1"/>
              <a:t>blood vessels to</a:t>
            </a:r>
          </a:p>
          <a:p>
            <a:r>
              <a:rPr kumimoji="0" lang="en-US" sz="1300" b="1"/>
              <a:t>other parts of the</a:t>
            </a:r>
          </a:p>
          <a:p>
            <a:r>
              <a:rPr kumimoji="0" lang="en-US" sz="1300" b="1"/>
              <a:t>body.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985000" y="4197350"/>
            <a:ext cx="18462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300" b="1"/>
              <a:t>A small percentage</a:t>
            </a:r>
          </a:p>
          <a:p>
            <a:r>
              <a:rPr kumimoji="0" lang="en-US" sz="1300" b="1"/>
              <a:t>of cancer cells may</a:t>
            </a:r>
          </a:p>
          <a:p>
            <a:r>
              <a:rPr kumimoji="0" lang="en-US" sz="1300" b="1"/>
              <a:t>survive and establish</a:t>
            </a:r>
          </a:p>
          <a:p>
            <a:r>
              <a:rPr kumimoji="0" lang="en-US" sz="1300" b="1"/>
              <a:t>a new tumor in another</a:t>
            </a:r>
          </a:p>
          <a:p>
            <a:r>
              <a:rPr kumimoji="0" lang="en-US" sz="1300" b="1"/>
              <a:t>part of the body.</a:t>
            </a: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7607300" y="3454400"/>
            <a:ext cx="406400" cy="279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1444625" y="2651125"/>
            <a:ext cx="269875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1435100" y="3330575"/>
            <a:ext cx="320675" cy="98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28600" y="228600"/>
            <a:ext cx="8534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69850" eaLnBrk="1" hangingPunct="1">
              <a:lnSpc>
                <a:spcPct val="90000"/>
              </a:lnSpc>
            </a:pPr>
            <a:r>
              <a:rPr kumimoji="0" lang="en-US" sz="32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Cancer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The two most common treatments we have are chemotherapy and radiation treatments</a:t>
            </a:r>
          </a:p>
          <a:p>
            <a:pPr>
              <a:buNone/>
            </a:pPr>
            <a:r>
              <a:rPr lang="en-US" u="sng" dirty="0" smtClean="0"/>
              <a:t>Chemotherapy</a:t>
            </a:r>
          </a:p>
          <a:p>
            <a:r>
              <a:rPr lang="en-US" dirty="0" smtClean="0"/>
              <a:t>By definition, treatment of any condition via chemicals</a:t>
            </a:r>
          </a:p>
          <a:p>
            <a:r>
              <a:rPr lang="en-US" dirty="0" smtClean="0"/>
              <a:t>Our focus is on </a:t>
            </a:r>
            <a:r>
              <a:rPr lang="en-US" dirty="0" err="1" smtClean="0"/>
              <a:t>antineoplastic</a:t>
            </a:r>
            <a:r>
              <a:rPr lang="en-US" dirty="0" smtClean="0"/>
              <a:t> drugs – cancer fighters</a:t>
            </a:r>
          </a:p>
          <a:p>
            <a:r>
              <a:rPr lang="en-US" dirty="0" smtClean="0"/>
              <a:t>Act by targeting rapidly dividing cells</a:t>
            </a:r>
          </a:p>
          <a:p>
            <a:pPr lvl="1"/>
            <a:r>
              <a:rPr lang="en-US" dirty="0" smtClean="0"/>
              <a:t>However, this also includes healthy cells such as bone marrow (blood cells) and hair follicles, and sex cells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r>
              <a:rPr lang="en-US" dirty="0" smtClean="0"/>
              <a:t>Common side effects – hair loss and a compromised immune system</a:t>
            </a:r>
          </a:p>
          <a:p>
            <a:r>
              <a:rPr lang="en-US" dirty="0" smtClean="0"/>
              <a:t>Essentially theory is the drugs will kill the cancer faster than the patient</a:t>
            </a:r>
          </a:p>
          <a:p>
            <a:r>
              <a:rPr lang="en-US" dirty="0" smtClean="0"/>
              <a:t>If not discovered soon enough, treatment would take too long</a:t>
            </a:r>
          </a:p>
          <a:p>
            <a:pPr>
              <a:buNone/>
            </a:pPr>
            <a:r>
              <a:rPr lang="en-US" u="sng" dirty="0" smtClean="0"/>
              <a:t>Radiation Therapy</a:t>
            </a:r>
          </a:p>
          <a:p>
            <a:r>
              <a:rPr lang="en-US" dirty="0" smtClean="0"/>
              <a:t>Beam of subatomic particles that damages DNA</a:t>
            </a:r>
          </a:p>
          <a:p>
            <a:r>
              <a:rPr lang="en-US" dirty="0" smtClean="0"/>
              <a:t>Has to focus on a tumor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more knowledge on mechanisms of cancer, new treatments are being proposed</a:t>
            </a:r>
          </a:p>
          <a:p>
            <a:r>
              <a:rPr lang="en-US" dirty="0" smtClean="0"/>
              <a:t>Viruses are being designed to specifically target cancer cells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276600"/>
            <a:ext cx="2586037" cy="323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200400"/>
            <a:ext cx="23812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 cycle is known, so now we ask what controls it</a:t>
            </a:r>
          </a:p>
          <a:p>
            <a:r>
              <a:rPr lang="en-US" dirty="0" smtClean="0"/>
              <a:t>We have observed many factors that influence a cell’s ability to move forward in the cycle</a:t>
            </a:r>
          </a:p>
          <a:p>
            <a:pPr lvl="1"/>
            <a:r>
              <a:rPr lang="en-US" dirty="0"/>
              <a:t>Kinetochores not attached to microtubules</a:t>
            </a:r>
          </a:p>
          <a:p>
            <a:pPr lvl="1"/>
            <a:r>
              <a:rPr lang="en-US" dirty="0"/>
              <a:t>Density dependent </a:t>
            </a:r>
            <a:r>
              <a:rPr lang="en-US" dirty="0" smtClean="0"/>
              <a:t>inhibition</a:t>
            </a:r>
          </a:p>
          <a:p>
            <a:pPr lvl="1"/>
            <a:r>
              <a:rPr lang="en-US" dirty="0"/>
              <a:t>Anchorage </a:t>
            </a:r>
            <a:r>
              <a:rPr lang="en-US" dirty="0" smtClean="0"/>
              <a:t>dependence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and External Factors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7554516" y="2196703"/>
            <a:ext cx="482204" cy="634009"/>
          </a:xfrm>
          <a:custGeom>
            <a:avLst/>
            <a:gdLst/>
            <a:ahLst/>
            <a:cxnLst/>
            <a:rect l="0" t="0" r="0" b="0"/>
            <a:pathLst>
              <a:path w="482204" h="634009">
                <a:moveTo>
                  <a:pt x="0" y="634008"/>
                </a:moveTo>
                <a:lnTo>
                  <a:pt x="0" y="634008"/>
                </a:lnTo>
                <a:lnTo>
                  <a:pt x="0" y="634008"/>
                </a:lnTo>
                <a:lnTo>
                  <a:pt x="0" y="634008"/>
                </a:lnTo>
                <a:lnTo>
                  <a:pt x="0" y="634008"/>
                </a:lnTo>
                <a:lnTo>
                  <a:pt x="0" y="634008"/>
                </a:lnTo>
                <a:lnTo>
                  <a:pt x="0" y="634008"/>
                </a:lnTo>
                <a:lnTo>
                  <a:pt x="0" y="634008"/>
                </a:lnTo>
                <a:lnTo>
                  <a:pt x="0" y="634008"/>
                </a:lnTo>
                <a:lnTo>
                  <a:pt x="0" y="625078"/>
                </a:lnTo>
                <a:lnTo>
                  <a:pt x="0" y="625078"/>
                </a:lnTo>
                <a:lnTo>
                  <a:pt x="8929" y="625078"/>
                </a:lnTo>
                <a:lnTo>
                  <a:pt x="8929" y="616148"/>
                </a:lnTo>
                <a:lnTo>
                  <a:pt x="8929" y="616148"/>
                </a:lnTo>
                <a:lnTo>
                  <a:pt x="8929" y="616148"/>
                </a:lnTo>
                <a:lnTo>
                  <a:pt x="17859" y="607218"/>
                </a:lnTo>
                <a:lnTo>
                  <a:pt x="17859" y="598289"/>
                </a:lnTo>
                <a:lnTo>
                  <a:pt x="26789" y="598289"/>
                </a:lnTo>
                <a:lnTo>
                  <a:pt x="26789" y="589360"/>
                </a:lnTo>
                <a:lnTo>
                  <a:pt x="35718" y="580430"/>
                </a:lnTo>
                <a:lnTo>
                  <a:pt x="35718" y="571500"/>
                </a:lnTo>
                <a:lnTo>
                  <a:pt x="44648" y="562570"/>
                </a:lnTo>
                <a:lnTo>
                  <a:pt x="44648" y="553641"/>
                </a:lnTo>
                <a:lnTo>
                  <a:pt x="53578" y="535781"/>
                </a:lnTo>
                <a:lnTo>
                  <a:pt x="62507" y="526852"/>
                </a:lnTo>
                <a:lnTo>
                  <a:pt x="62507" y="517922"/>
                </a:lnTo>
                <a:lnTo>
                  <a:pt x="71437" y="500063"/>
                </a:lnTo>
                <a:lnTo>
                  <a:pt x="80367" y="491133"/>
                </a:lnTo>
                <a:lnTo>
                  <a:pt x="89297" y="482203"/>
                </a:lnTo>
                <a:lnTo>
                  <a:pt x="98226" y="464344"/>
                </a:lnTo>
                <a:lnTo>
                  <a:pt x="107156" y="446485"/>
                </a:lnTo>
                <a:lnTo>
                  <a:pt x="116086" y="428625"/>
                </a:lnTo>
                <a:lnTo>
                  <a:pt x="133945" y="410766"/>
                </a:lnTo>
                <a:lnTo>
                  <a:pt x="142875" y="401836"/>
                </a:lnTo>
                <a:lnTo>
                  <a:pt x="151804" y="383977"/>
                </a:lnTo>
                <a:lnTo>
                  <a:pt x="160734" y="366117"/>
                </a:lnTo>
                <a:lnTo>
                  <a:pt x="178593" y="348258"/>
                </a:lnTo>
                <a:lnTo>
                  <a:pt x="187523" y="339328"/>
                </a:lnTo>
                <a:lnTo>
                  <a:pt x="196453" y="321469"/>
                </a:lnTo>
                <a:lnTo>
                  <a:pt x="214312" y="303610"/>
                </a:lnTo>
                <a:lnTo>
                  <a:pt x="223242" y="285750"/>
                </a:lnTo>
                <a:lnTo>
                  <a:pt x="232172" y="276820"/>
                </a:lnTo>
                <a:lnTo>
                  <a:pt x="241101" y="258961"/>
                </a:lnTo>
                <a:lnTo>
                  <a:pt x="258961" y="241101"/>
                </a:lnTo>
                <a:lnTo>
                  <a:pt x="267890" y="223242"/>
                </a:lnTo>
                <a:lnTo>
                  <a:pt x="285750" y="214312"/>
                </a:lnTo>
                <a:lnTo>
                  <a:pt x="294679" y="196453"/>
                </a:lnTo>
                <a:lnTo>
                  <a:pt x="303609" y="178594"/>
                </a:lnTo>
                <a:lnTo>
                  <a:pt x="321468" y="160734"/>
                </a:lnTo>
                <a:lnTo>
                  <a:pt x="330398" y="142875"/>
                </a:lnTo>
                <a:lnTo>
                  <a:pt x="348257" y="125016"/>
                </a:lnTo>
                <a:lnTo>
                  <a:pt x="357187" y="116086"/>
                </a:lnTo>
                <a:lnTo>
                  <a:pt x="375047" y="98226"/>
                </a:lnTo>
                <a:lnTo>
                  <a:pt x="383976" y="80367"/>
                </a:lnTo>
                <a:lnTo>
                  <a:pt x="401836" y="71437"/>
                </a:lnTo>
                <a:lnTo>
                  <a:pt x="410765" y="62508"/>
                </a:lnTo>
                <a:lnTo>
                  <a:pt x="419695" y="44648"/>
                </a:lnTo>
                <a:lnTo>
                  <a:pt x="428625" y="35719"/>
                </a:lnTo>
                <a:lnTo>
                  <a:pt x="437554" y="26789"/>
                </a:lnTo>
                <a:lnTo>
                  <a:pt x="446484" y="26789"/>
                </a:lnTo>
                <a:lnTo>
                  <a:pt x="455414" y="17859"/>
                </a:lnTo>
                <a:lnTo>
                  <a:pt x="455414" y="17859"/>
                </a:lnTo>
                <a:lnTo>
                  <a:pt x="464343" y="8930"/>
                </a:lnTo>
                <a:lnTo>
                  <a:pt x="464343" y="8930"/>
                </a:lnTo>
                <a:lnTo>
                  <a:pt x="473273" y="8930"/>
                </a:lnTo>
                <a:lnTo>
                  <a:pt x="473273" y="0"/>
                </a:lnTo>
                <a:lnTo>
                  <a:pt x="473273" y="0"/>
                </a:lnTo>
                <a:lnTo>
                  <a:pt x="473273" y="0"/>
                </a:lnTo>
                <a:lnTo>
                  <a:pt x="473273" y="0"/>
                </a:lnTo>
                <a:lnTo>
                  <a:pt x="473273" y="0"/>
                </a:lnTo>
                <a:lnTo>
                  <a:pt x="482203" y="0"/>
                </a:lnTo>
                <a:lnTo>
                  <a:pt x="4822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7938492" y="1991320"/>
            <a:ext cx="223243" cy="160735"/>
          </a:xfrm>
          <a:custGeom>
            <a:avLst/>
            <a:gdLst/>
            <a:ahLst/>
            <a:cxnLst/>
            <a:rect l="0" t="0" r="0" b="0"/>
            <a:pathLst>
              <a:path w="223243" h="160735">
                <a:moveTo>
                  <a:pt x="0" y="116086"/>
                </a:moveTo>
                <a:lnTo>
                  <a:pt x="0" y="116086"/>
                </a:lnTo>
                <a:lnTo>
                  <a:pt x="8930" y="107156"/>
                </a:lnTo>
                <a:lnTo>
                  <a:pt x="8930" y="107156"/>
                </a:lnTo>
                <a:lnTo>
                  <a:pt x="17860" y="98227"/>
                </a:lnTo>
                <a:lnTo>
                  <a:pt x="26789" y="89297"/>
                </a:lnTo>
                <a:lnTo>
                  <a:pt x="35719" y="71438"/>
                </a:lnTo>
                <a:lnTo>
                  <a:pt x="44649" y="71438"/>
                </a:lnTo>
                <a:lnTo>
                  <a:pt x="62508" y="62508"/>
                </a:lnTo>
                <a:lnTo>
                  <a:pt x="71438" y="44649"/>
                </a:lnTo>
                <a:lnTo>
                  <a:pt x="89297" y="44649"/>
                </a:lnTo>
                <a:lnTo>
                  <a:pt x="107156" y="35719"/>
                </a:lnTo>
                <a:lnTo>
                  <a:pt x="116086" y="17859"/>
                </a:lnTo>
                <a:lnTo>
                  <a:pt x="133946" y="17859"/>
                </a:lnTo>
                <a:lnTo>
                  <a:pt x="151805" y="8930"/>
                </a:lnTo>
                <a:lnTo>
                  <a:pt x="160735" y="8930"/>
                </a:lnTo>
                <a:lnTo>
                  <a:pt x="169664" y="0"/>
                </a:lnTo>
                <a:lnTo>
                  <a:pt x="178594" y="0"/>
                </a:lnTo>
                <a:lnTo>
                  <a:pt x="187524" y="0"/>
                </a:lnTo>
                <a:lnTo>
                  <a:pt x="205383" y="8930"/>
                </a:lnTo>
                <a:lnTo>
                  <a:pt x="205383" y="8930"/>
                </a:lnTo>
                <a:lnTo>
                  <a:pt x="214313" y="8930"/>
                </a:lnTo>
                <a:lnTo>
                  <a:pt x="214313" y="17859"/>
                </a:lnTo>
                <a:lnTo>
                  <a:pt x="223242" y="26789"/>
                </a:lnTo>
                <a:lnTo>
                  <a:pt x="223242" y="35719"/>
                </a:lnTo>
                <a:lnTo>
                  <a:pt x="223242" y="44649"/>
                </a:lnTo>
                <a:lnTo>
                  <a:pt x="223242" y="62508"/>
                </a:lnTo>
                <a:lnTo>
                  <a:pt x="223242" y="71438"/>
                </a:lnTo>
                <a:lnTo>
                  <a:pt x="223242" y="89297"/>
                </a:lnTo>
                <a:lnTo>
                  <a:pt x="214313" y="98227"/>
                </a:lnTo>
                <a:lnTo>
                  <a:pt x="214313" y="107156"/>
                </a:lnTo>
                <a:lnTo>
                  <a:pt x="214313" y="116086"/>
                </a:lnTo>
                <a:lnTo>
                  <a:pt x="214313" y="125016"/>
                </a:lnTo>
                <a:lnTo>
                  <a:pt x="214313" y="133945"/>
                </a:lnTo>
                <a:lnTo>
                  <a:pt x="214313" y="142875"/>
                </a:lnTo>
                <a:lnTo>
                  <a:pt x="214313" y="151805"/>
                </a:lnTo>
                <a:lnTo>
                  <a:pt x="214313" y="151805"/>
                </a:lnTo>
                <a:lnTo>
                  <a:pt x="214313" y="160734"/>
                </a:lnTo>
                <a:lnTo>
                  <a:pt x="214313" y="1607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8206382" y="1616273"/>
            <a:ext cx="205384" cy="276822"/>
          </a:xfrm>
          <a:custGeom>
            <a:avLst/>
            <a:gdLst/>
            <a:ahLst/>
            <a:cxnLst/>
            <a:rect l="0" t="0" r="0" b="0"/>
            <a:pathLst>
              <a:path w="205384" h="276822">
                <a:moveTo>
                  <a:pt x="125016" y="8930"/>
                </a:moveTo>
                <a:lnTo>
                  <a:pt x="116086" y="8930"/>
                </a:lnTo>
                <a:lnTo>
                  <a:pt x="116086" y="0"/>
                </a:lnTo>
                <a:lnTo>
                  <a:pt x="116086" y="0"/>
                </a:lnTo>
                <a:lnTo>
                  <a:pt x="11608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98227" y="0"/>
                </a:lnTo>
                <a:lnTo>
                  <a:pt x="98227" y="0"/>
                </a:lnTo>
                <a:lnTo>
                  <a:pt x="89297" y="8930"/>
                </a:lnTo>
                <a:lnTo>
                  <a:pt x="89297" y="8930"/>
                </a:lnTo>
                <a:lnTo>
                  <a:pt x="80367" y="17860"/>
                </a:lnTo>
                <a:lnTo>
                  <a:pt x="71438" y="17860"/>
                </a:lnTo>
                <a:lnTo>
                  <a:pt x="62508" y="26789"/>
                </a:lnTo>
                <a:lnTo>
                  <a:pt x="62508" y="35719"/>
                </a:lnTo>
                <a:lnTo>
                  <a:pt x="53578" y="44649"/>
                </a:lnTo>
                <a:lnTo>
                  <a:pt x="44648" y="53578"/>
                </a:lnTo>
                <a:lnTo>
                  <a:pt x="35719" y="62508"/>
                </a:lnTo>
                <a:lnTo>
                  <a:pt x="35719" y="71438"/>
                </a:lnTo>
                <a:lnTo>
                  <a:pt x="26789" y="89297"/>
                </a:lnTo>
                <a:lnTo>
                  <a:pt x="17859" y="98227"/>
                </a:lnTo>
                <a:lnTo>
                  <a:pt x="17859" y="116086"/>
                </a:lnTo>
                <a:lnTo>
                  <a:pt x="8930" y="133946"/>
                </a:lnTo>
                <a:lnTo>
                  <a:pt x="8930" y="142875"/>
                </a:lnTo>
                <a:lnTo>
                  <a:pt x="8930" y="160735"/>
                </a:lnTo>
                <a:lnTo>
                  <a:pt x="0" y="178594"/>
                </a:lnTo>
                <a:lnTo>
                  <a:pt x="0" y="187524"/>
                </a:lnTo>
                <a:lnTo>
                  <a:pt x="8930" y="205383"/>
                </a:lnTo>
                <a:lnTo>
                  <a:pt x="8930" y="214313"/>
                </a:lnTo>
                <a:lnTo>
                  <a:pt x="8930" y="232172"/>
                </a:lnTo>
                <a:lnTo>
                  <a:pt x="17859" y="241102"/>
                </a:lnTo>
                <a:lnTo>
                  <a:pt x="17859" y="250031"/>
                </a:lnTo>
                <a:lnTo>
                  <a:pt x="26789" y="258961"/>
                </a:lnTo>
                <a:lnTo>
                  <a:pt x="35719" y="267891"/>
                </a:lnTo>
                <a:lnTo>
                  <a:pt x="53578" y="267891"/>
                </a:lnTo>
                <a:lnTo>
                  <a:pt x="62508" y="276821"/>
                </a:lnTo>
                <a:lnTo>
                  <a:pt x="71438" y="276821"/>
                </a:lnTo>
                <a:lnTo>
                  <a:pt x="80367" y="276821"/>
                </a:lnTo>
                <a:lnTo>
                  <a:pt x="98227" y="276821"/>
                </a:lnTo>
                <a:lnTo>
                  <a:pt x="107156" y="267891"/>
                </a:lnTo>
                <a:lnTo>
                  <a:pt x="125016" y="267891"/>
                </a:lnTo>
                <a:lnTo>
                  <a:pt x="133945" y="258961"/>
                </a:lnTo>
                <a:lnTo>
                  <a:pt x="151805" y="258961"/>
                </a:lnTo>
                <a:lnTo>
                  <a:pt x="160734" y="250031"/>
                </a:lnTo>
                <a:lnTo>
                  <a:pt x="169664" y="241102"/>
                </a:lnTo>
                <a:lnTo>
                  <a:pt x="178594" y="232172"/>
                </a:lnTo>
                <a:lnTo>
                  <a:pt x="187523" y="232172"/>
                </a:lnTo>
                <a:lnTo>
                  <a:pt x="196453" y="223242"/>
                </a:lnTo>
                <a:lnTo>
                  <a:pt x="196453" y="223242"/>
                </a:lnTo>
                <a:lnTo>
                  <a:pt x="205383" y="214313"/>
                </a:lnTo>
                <a:lnTo>
                  <a:pt x="205383" y="214313"/>
                </a:lnTo>
                <a:lnTo>
                  <a:pt x="205383" y="205383"/>
                </a:lnTo>
                <a:lnTo>
                  <a:pt x="196453" y="205383"/>
                </a:lnTo>
                <a:lnTo>
                  <a:pt x="196453" y="205383"/>
                </a:lnTo>
                <a:lnTo>
                  <a:pt x="187523" y="196453"/>
                </a:lnTo>
                <a:lnTo>
                  <a:pt x="178594" y="196453"/>
                </a:lnTo>
                <a:lnTo>
                  <a:pt x="169664" y="196453"/>
                </a:lnTo>
                <a:lnTo>
                  <a:pt x="160734" y="187524"/>
                </a:lnTo>
                <a:lnTo>
                  <a:pt x="151805" y="196453"/>
                </a:lnTo>
                <a:lnTo>
                  <a:pt x="142875" y="196453"/>
                </a:lnTo>
                <a:lnTo>
                  <a:pt x="125016" y="196453"/>
                </a:lnTo>
                <a:lnTo>
                  <a:pt x="116086" y="205383"/>
                </a:lnTo>
                <a:lnTo>
                  <a:pt x="107156" y="205383"/>
                </a:lnTo>
                <a:lnTo>
                  <a:pt x="98227" y="205383"/>
                </a:lnTo>
                <a:lnTo>
                  <a:pt x="89297" y="205383"/>
                </a:lnTo>
                <a:lnTo>
                  <a:pt x="89297" y="205383"/>
                </a:lnTo>
                <a:lnTo>
                  <a:pt x="80367" y="214313"/>
                </a:lnTo>
                <a:lnTo>
                  <a:pt x="80367" y="214313"/>
                </a:lnTo>
                <a:lnTo>
                  <a:pt x="80367" y="214313"/>
                </a:lnTo>
                <a:lnTo>
                  <a:pt x="80367" y="214313"/>
                </a:lnTo>
                <a:lnTo>
                  <a:pt x="80367" y="205383"/>
                </a:lnTo>
                <a:lnTo>
                  <a:pt x="80367" y="205383"/>
                </a:lnTo>
                <a:lnTo>
                  <a:pt x="89297" y="205383"/>
                </a:lnTo>
                <a:lnTo>
                  <a:pt x="98227" y="196453"/>
                </a:lnTo>
                <a:lnTo>
                  <a:pt x="98227" y="187524"/>
                </a:lnTo>
                <a:lnTo>
                  <a:pt x="107156" y="178594"/>
                </a:lnTo>
                <a:lnTo>
                  <a:pt x="125016" y="178594"/>
                </a:lnTo>
                <a:lnTo>
                  <a:pt x="133945" y="169664"/>
                </a:lnTo>
                <a:lnTo>
                  <a:pt x="142875" y="160735"/>
                </a:lnTo>
                <a:lnTo>
                  <a:pt x="160734" y="151805"/>
                </a:lnTo>
                <a:lnTo>
                  <a:pt x="169664" y="142875"/>
                </a:lnTo>
                <a:lnTo>
                  <a:pt x="178594" y="133946"/>
                </a:lnTo>
                <a:lnTo>
                  <a:pt x="187523" y="133946"/>
                </a:lnTo>
                <a:lnTo>
                  <a:pt x="205383" y="125016"/>
                </a:lnTo>
                <a:lnTo>
                  <a:pt x="205383" y="1250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8474273" y="1768078"/>
            <a:ext cx="44649" cy="62509"/>
          </a:xfrm>
          <a:custGeom>
            <a:avLst/>
            <a:gdLst/>
            <a:ahLst/>
            <a:cxnLst/>
            <a:rect l="0" t="0" r="0" b="0"/>
            <a:pathLst>
              <a:path w="44649" h="62509">
                <a:moveTo>
                  <a:pt x="0" y="0"/>
                </a:moveTo>
                <a:lnTo>
                  <a:pt x="0" y="0"/>
                </a:lnTo>
                <a:lnTo>
                  <a:pt x="8929" y="0"/>
                </a:lnTo>
                <a:lnTo>
                  <a:pt x="8929" y="8930"/>
                </a:lnTo>
                <a:lnTo>
                  <a:pt x="17859" y="17859"/>
                </a:lnTo>
                <a:lnTo>
                  <a:pt x="17859" y="26789"/>
                </a:lnTo>
                <a:lnTo>
                  <a:pt x="26789" y="35719"/>
                </a:lnTo>
                <a:lnTo>
                  <a:pt x="26789" y="44648"/>
                </a:lnTo>
                <a:lnTo>
                  <a:pt x="35718" y="53578"/>
                </a:lnTo>
                <a:lnTo>
                  <a:pt x="35718" y="53578"/>
                </a:lnTo>
                <a:lnTo>
                  <a:pt x="44648" y="62508"/>
                </a:lnTo>
                <a:lnTo>
                  <a:pt x="44648" y="625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8518921" y="1544836"/>
            <a:ext cx="178595" cy="107157"/>
          </a:xfrm>
          <a:custGeom>
            <a:avLst/>
            <a:gdLst/>
            <a:ahLst/>
            <a:cxnLst/>
            <a:rect l="0" t="0" r="0" b="0"/>
            <a:pathLst>
              <a:path w="178595" h="107157">
                <a:moveTo>
                  <a:pt x="0" y="107156"/>
                </a:moveTo>
                <a:lnTo>
                  <a:pt x="0" y="107156"/>
                </a:lnTo>
                <a:lnTo>
                  <a:pt x="0" y="107156"/>
                </a:lnTo>
                <a:lnTo>
                  <a:pt x="8930" y="107156"/>
                </a:lnTo>
                <a:lnTo>
                  <a:pt x="8930" y="98226"/>
                </a:lnTo>
                <a:lnTo>
                  <a:pt x="17859" y="98226"/>
                </a:lnTo>
                <a:lnTo>
                  <a:pt x="26789" y="89297"/>
                </a:lnTo>
                <a:lnTo>
                  <a:pt x="35719" y="89297"/>
                </a:lnTo>
                <a:lnTo>
                  <a:pt x="44649" y="80367"/>
                </a:lnTo>
                <a:lnTo>
                  <a:pt x="62508" y="71437"/>
                </a:lnTo>
                <a:lnTo>
                  <a:pt x="71438" y="62508"/>
                </a:lnTo>
                <a:lnTo>
                  <a:pt x="80367" y="53578"/>
                </a:lnTo>
                <a:lnTo>
                  <a:pt x="98227" y="44648"/>
                </a:lnTo>
                <a:lnTo>
                  <a:pt x="107156" y="35718"/>
                </a:lnTo>
                <a:lnTo>
                  <a:pt x="125016" y="26789"/>
                </a:lnTo>
                <a:lnTo>
                  <a:pt x="133945" y="17859"/>
                </a:lnTo>
                <a:lnTo>
                  <a:pt x="142875" y="17859"/>
                </a:lnTo>
                <a:lnTo>
                  <a:pt x="151805" y="8929"/>
                </a:lnTo>
                <a:lnTo>
                  <a:pt x="160734" y="8929"/>
                </a:lnTo>
                <a:lnTo>
                  <a:pt x="160734" y="8929"/>
                </a:lnTo>
                <a:lnTo>
                  <a:pt x="169664" y="0"/>
                </a:lnTo>
                <a:lnTo>
                  <a:pt x="169664" y="0"/>
                </a:lnTo>
                <a:lnTo>
                  <a:pt x="178594" y="0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8643937" y="1410890"/>
            <a:ext cx="151805" cy="142876"/>
          </a:xfrm>
          <a:custGeom>
            <a:avLst/>
            <a:gdLst/>
            <a:ahLst/>
            <a:cxnLst/>
            <a:rect l="0" t="0" r="0" b="0"/>
            <a:pathLst>
              <a:path w="151805" h="142876">
                <a:moveTo>
                  <a:pt x="0" y="71438"/>
                </a:moveTo>
                <a:lnTo>
                  <a:pt x="0" y="71438"/>
                </a:lnTo>
                <a:lnTo>
                  <a:pt x="8929" y="62508"/>
                </a:lnTo>
                <a:lnTo>
                  <a:pt x="17859" y="53579"/>
                </a:lnTo>
                <a:lnTo>
                  <a:pt x="17859" y="53579"/>
                </a:lnTo>
                <a:lnTo>
                  <a:pt x="35718" y="44649"/>
                </a:lnTo>
                <a:lnTo>
                  <a:pt x="44648" y="35719"/>
                </a:lnTo>
                <a:lnTo>
                  <a:pt x="53578" y="26789"/>
                </a:lnTo>
                <a:lnTo>
                  <a:pt x="62508" y="17860"/>
                </a:lnTo>
                <a:lnTo>
                  <a:pt x="71437" y="17860"/>
                </a:lnTo>
                <a:lnTo>
                  <a:pt x="80367" y="8930"/>
                </a:lnTo>
                <a:lnTo>
                  <a:pt x="89297" y="8930"/>
                </a:lnTo>
                <a:lnTo>
                  <a:pt x="98226" y="8930"/>
                </a:lnTo>
                <a:lnTo>
                  <a:pt x="107156" y="0"/>
                </a:lnTo>
                <a:lnTo>
                  <a:pt x="116086" y="0"/>
                </a:lnTo>
                <a:lnTo>
                  <a:pt x="125015" y="0"/>
                </a:lnTo>
                <a:lnTo>
                  <a:pt x="133945" y="8930"/>
                </a:lnTo>
                <a:lnTo>
                  <a:pt x="133945" y="8930"/>
                </a:lnTo>
                <a:lnTo>
                  <a:pt x="142875" y="8930"/>
                </a:lnTo>
                <a:lnTo>
                  <a:pt x="142875" y="17860"/>
                </a:lnTo>
                <a:lnTo>
                  <a:pt x="142875" y="35719"/>
                </a:lnTo>
                <a:lnTo>
                  <a:pt x="151804" y="44649"/>
                </a:lnTo>
                <a:lnTo>
                  <a:pt x="151804" y="62508"/>
                </a:lnTo>
                <a:lnTo>
                  <a:pt x="151804" y="71438"/>
                </a:lnTo>
                <a:lnTo>
                  <a:pt x="151804" y="80368"/>
                </a:lnTo>
                <a:lnTo>
                  <a:pt x="142875" y="98227"/>
                </a:lnTo>
                <a:lnTo>
                  <a:pt x="142875" y="107157"/>
                </a:lnTo>
                <a:lnTo>
                  <a:pt x="142875" y="116086"/>
                </a:lnTo>
                <a:lnTo>
                  <a:pt x="142875" y="125016"/>
                </a:lnTo>
                <a:lnTo>
                  <a:pt x="142875" y="125016"/>
                </a:lnTo>
                <a:lnTo>
                  <a:pt x="142875" y="133946"/>
                </a:lnTo>
                <a:lnTo>
                  <a:pt x="142875" y="133946"/>
                </a:lnTo>
                <a:lnTo>
                  <a:pt x="151804" y="142875"/>
                </a:lnTo>
                <a:lnTo>
                  <a:pt x="151804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8840390" y="1232297"/>
            <a:ext cx="125016" cy="258962"/>
          </a:xfrm>
          <a:custGeom>
            <a:avLst/>
            <a:gdLst/>
            <a:ahLst/>
            <a:cxnLst/>
            <a:rect l="0" t="0" r="0" b="0"/>
            <a:pathLst>
              <a:path w="125016" h="258962">
                <a:moveTo>
                  <a:pt x="89297" y="8930"/>
                </a:move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80367" y="0"/>
                </a:lnTo>
                <a:lnTo>
                  <a:pt x="71437" y="8930"/>
                </a:lnTo>
                <a:lnTo>
                  <a:pt x="62508" y="8930"/>
                </a:lnTo>
                <a:lnTo>
                  <a:pt x="53578" y="17859"/>
                </a:lnTo>
                <a:lnTo>
                  <a:pt x="53578" y="26789"/>
                </a:lnTo>
                <a:lnTo>
                  <a:pt x="44648" y="26789"/>
                </a:lnTo>
                <a:lnTo>
                  <a:pt x="35719" y="44648"/>
                </a:lnTo>
                <a:lnTo>
                  <a:pt x="26789" y="53578"/>
                </a:lnTo>
                <a:lnTo>
                  <a:pt x="17859" y="62508"/>
                </a:lnTo>
                <a:lnTo>
                  <a:pt x="8930" y="71437"/>
                </a:lnTo>
                <a:lnTo>
                  <a:pt x="0" y="80367"/>
                </a:lnTo>
                <a:lnTo>
                  <a:pt x="0" y="89297"/>
                </a:lnTo>
                <a:lnTo>
                  <a:pt x="0" y="98226"/>
                </a:lnTo>
                <a:lnTo>
                  <a:pt x="0" y="107156"/>
                </a:lnTo>
                <a:lnTo>
                  <a:pt x="0" y="107156"/>
                </a:lnTo>
                <a:lnTo>
                  <a:pt x="0" y="116086"/>
                </a:lnTo>
                <a:lnTo>
                  <a:pt x="0" y="125016"/>
                </a:lnTo>
                <a:lnTo>
                  <a:pt x="8930" y="125016"/>
                </a:lnTo>
                <a:lnTo>
                  <a:pt x="17859" y="125016"/>
                </a:lnTo>
                <a:lnTo>
                  <a:pt x="17859" y="125016"/>
                </a:lnTo>
                <a:lnTo>
                  <a:pt x="26789" y="133945"/>
                </a:lnTo>
                <a:lnTo>
                  <a:pt x="35719" y="133945"/>
                </a:lnTo>
                <a:lnTo>
                  <a:pt x="44648" y="133945"/>
                </a:lnTo>
                <a:lnTo>
                  <a:pt x="62508" y="133945"/>
                </a:lnTo>
                <a:lnTo>
                  <a:pt x="71437" y="133945"/>
                </a:lnTo>
                <a:lnTo>
                  <a:pt x="80367" y="133945"/>
                </a:lnTo>
                <a:lnTo>
                  <a:pt x="89297" y="133945"/>
                </a:lnTo>
                <a:lnTo>
                  <a:pt x="98226" y="142875"/>
                </a:lnTo>
                <a:lnTo>
                  <a:pt x="107156" y="142875"/>
                </a:lnTo>
                <a:lnTo>
                  <a:pt x="107156" y="151805"/>
                </a:lnTo>
                <a:lnTo>
                  <a:pt x="116086" y="160734"/>
                </a:lnTo>
                <a:lnTo>
                  <a:pt x="116086" y="160734"/>
                </a:lnTo>
                <a:lnTo>
                  <a:pt x="125015" y="169664"/>
                </a:lnTo>
                <a:lnTo>
                  <a:pt x="125015" y="178593"/>
                </a:lnTo>
                <a:lnTo>
                  <a:pt x="125015" y="187523"/>
                </a:lnTo>
                <a:lnTo>
                  <a:pt x="125015" y="196453"/>
                </a:lnTo>
                <a:lnTo>
                  <a:pt x="116086" y="205382"/>
                </a:lnTo>
                <a:lnTo>
                  <a:pt x="116086" y="214312"/>
                </a:lnTo>
                <a:lnTo>
                  <a:pt x="116086" y="223242"/>
                </a:lnTo>
                <a:lnTo>
                  <a:pt x="107156" y="232172"/>
                </a:lnTo>
                <a:lnTo>
                  <a:pt x="107156" y="241101"/>
                </a:lnTo>
                <a:lnTo>
                  <a:pt x="98226" y="241101"/>
                </a:lnTo>
                <a:lnTo>
                  <a:pt x="98226" y="250031"/>
                </a:lnTo>
                <a:lnTo>
                  <a:pt x="89297" y="250031"/>
                </a:lnTo>
                <a:lnTo>
                  <a:pt x="89297" y="258961"/>
                </a:lnTo>
                <a:lnTo>
                  <a:pt x="89297" y="2589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8706445" y="1848445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8786812" y="1848445"/>
            <a:ext cx="8930" cy="8931"/>
          </a:xfrm>
          <a:custGeom>
            <a:avLst/>
            <a:gdLst/>
            <a:ahLst/>
            <a:cxnLst/>
            <a:rect l="0" t="0" r="0" b="0"/>
            <a:pathLst>
              <a:path w="8930" h="8931">
                <a:moveTo>
                  <a:pt x="8929" y="0"/>
                </a:move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8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8831460" y="1955601"/>
            <a:ext cx="1" cy="17861"/>
          </a:xfrm>
          <a:custGeom>
            <a:avLst/>
            <a:gdLst/>
            <a:ahLst/>
            <a:cxnLst/>
            <a:rect l="0" t="0" r="0" b="0"/>
            <a:pathLst>
              <a:path w="1" h="178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17860"/>
                </a:lnTo>
                <a:lnTo>
                  <a:pt x="0" y="17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8849320" y="2062758"/>
            <a:ext cx="1" cy="17860"/>
          </a:xfrm>
          <a:custGeom>
            <a:avLst/>
            <a:gdLst/>
            <a:ahLst/>
            <a:cxnLst/>
            <a:rect l="0" t="0" r="0" b="0"/>
            <a:pathLst>
              <a:path w="1" h="1786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29"/>
                </a:lnTo>
                <a:lnTo>
                  <a:pt x="0" y="17859"/>
                </a:lnTo>
                <a:lnTo>
                  <a:pt x="0" y="17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8858249" y="2152054"/>
            <a:ext cx="8931" cy="71439"/>
          </a:xfrm>
          <a:custGeom>
            <a:avLst/>
            <a:gdLst/>
            <a:ahLst/>
            <a:cxnLst/>
            <a:rect l="0" t="0" r="0" b="0"/>
            <a:pathLst>
              <a:path w="8931" h="71439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8930"/>
                </a:lnTo>
                <a:lnTo>
                  <a:pt x="0" y="8930"/>
                </a:lnTo>
                <a:lnTo>
                  <a:pt x="0" y="17860"/>
                </a:lnTo>
                <a:lnTo>
                  <a:pt x="0" y="17860"/>
                </a:lnTo>
                <a:lnTo>
                  <a:pt x="8930" y="26790"/>
                </a:lnTo>
                <a:lnTo>
                  <a:pt x="8930" y="44649"/>
                </a:lnTo>
                <a:lnTo>
                  <a:pt x="8930" y="44649"/>
                </a:lnTo>
                <a:lnTo>
                  <a:pt x="8930" y="53579"/>
                </a:lnTo>
                <a:lnTo>
                  <a:pt x="8930" y="71438"/>
                </a:lnTo>
                <a:lnTo>
                  <a:pt x="8930" y="714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8885038" y="2286000"/>
            <a:ext cx="1" cy="26790"/>
          </a:xfrm>
          <a:custGeom>
            <a:avLst/>
            <a:gdLst/>
            <a:ahLst/>
            <a:cxnLst/>
            <a:rect l="0" t="0" r="0" b="0"/>
            <a:pathLst>
              <a:path w="1" h="26790">
                <a:moveTo>
                  <a:pt x="0" y="0"/>
                </a:moveTo>
                <a:lnTo>
                  <a:pt x="0" y="0"/>
                </a:lnTo>
                <a:lnTo>
                  <a:pt x="0" y="8929"/>
                </a:lnTo>
                <a:lnTo>
                  <a:pt x="0" y="26789"/>
                </a:lnTo>
                <a:lnTo>
                  <a:pt x="0" y="267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0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875" y="222250"/>
            <a:ext cx="7078663" cy="641350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0"/>
            <a:ext cx="1981200" cy="304800"/>
          </a:xfrm>
          <a:prstGeom prst="rect">
            <a:avLst/>
          </a:prstGeom>
          <a:noFill/>
          <a:ln/>
          <a:effectLst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656013" y="239713"/>
            <a:ext cx="3649662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2000" dirty="0"/>
              <a:t>Cells anchor to dish surface and</a:t>
            </a:r>
          </a:p>
          <a:p>
            <a:r>
              <a:rPr kumimoji="0" lang="en-US" sz="2000" dirty="0"/>
              <a:t>divide (anchorage dependence).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652838" y="1625600"/>
            <a:ext cx="4005262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2000" dirty="0"/>
              <a:t>When cells have formed a complete</a:t>
            </a:r>
          </a:p>
          <a:p>
            <a:r>
              <a:rPr kumimoji="0" lang="en-US" sz="2000" dirty="0"/>
              <a:t>single layer, they stop dividing</a:t>
            </a:r>
          </a:p>
          <a:p>
            <a:r>
              <a:rPr kumimoji="0" lang="en-US" sz="2000" dirty="0"/>
              <a:t>(density-dependent inhibition).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651250" y="3205163"/>
            <a:ext cx="4602163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2000" dirty="0"/>
              <a:t>If some cells are scraped away, the</a:t>
            </a:r>
          </a:p>
          <a:p>
            <a:r>
              <a:rPr kumimoji="0" lang="en-US" sz="2000" dirty="0"/>
              <a:t>remaining cells divide to fill the gap and</a:t>
            </a:r>
          </a:p>
          <a:p>
            <a:r>
              <a:rPr kumimoji="0" lang="en-US" sz="2000" dirty="0"/>
              <a:t>then stop (density-dependent inhibition).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233988" y="5984875"/>
            <a:ext cx="738187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800" b="1"/>
              <a:t>25 µm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576388" y="6157913"/>
            <a:ext cx="27717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800" b="1" dirty="0"/>
              <a:t>Normal mammalian cells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5216525" y="5991225"/>
            <a:ext cx="6635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5219700" y="5930900"/>
            <a:ext cx="0" cy="111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5876925" y="5934075"/>
            <a:ext cx="0" cy="111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1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question becomes, what is happening in the cell</a:t>
            </a:r>
            <a:endParaRPr lang="en-US" dirty="0" smtClean="0"/>
          </a:p>
          <a:p>
            <a:r>
              <a:rPr lang="en-US" dirty="0" smtClean="0"/>
              <a:t>Experiments have shown that </a:t>
            </a:r>
            <a:r>
              <a:rPr lang="en-US" dirty="0" smtClean="0"/>
              <a:t>proteins are the </a:t>
            </a:r>
            <a:r>
              <a:rPr lang="en-US" dirty="0" smtClean="0"/>
              <a:t>control </a:t>
            </a:r>
            <a:r>
              <a:rPr lang="en-US" dirty="0" smtClean="0"/>
              <a:t>molecules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Control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103938" cy="6402388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52400"/>
            <a:ext cx="2209800" cy="304800"/>
          </a:xfrm>
          <a:prstGeom prst="rect">
            <a:avLst/>
          </a:prstGeom>
          <a:noFill/>
          <a:ln/>
          <a:effectLst/>
        </p:spPr>
        <p:txBody>
          <a:bodyPr vert="horz" rtlCol="0" anchor="ctr">
            <a:normAutofit fontScale="55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Rao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Johnson   </a:t>
            </a:r>
            <a:b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Experiment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76513" y="231775"/>
            <a:ext cx="107632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400" b="1" dirty="0"/>
              <a:t>Experiment 1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684838" y="236538"/>
            <a:ext cx="107632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400" b="1"/>
              <a:t>Experiment 2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336800" y="1841500"/>
            <a:ext cx="2682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200" b="1"/>
              <a:t>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317750" y="4725988"/>
            <a:ext cx="2682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200" b="1"/>
              <a:t>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651250" y="4729163"/>
            <a:ext cx="2682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200" b="1"/>
              <a:t>S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641725" y="1852613"/>
            <a:ext cx="2682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200" b="1"/>
              <a:t>G</a:t>
            </a:r>
            <a:r>
              <a:rPr kumimoji="0" lang="en-US" sz="1200" b="1" baseline="-25000"/>
              <a:t>1</a:t>
            </a:r>
            <a:endParaRPr kumimoji="0" lang="en-US" sz="1200" b="1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756400" y="1852613"/>
            <a:ext cx="2682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200" b="1"/>
              <a:t>G</a:t>
            </a:r>
            <a:r>
              <a:rPr kumimoji="0" lang="en-US" sz="1200" b="1" baseline="-25000"/>
              <a:t>1</a:t>
            </a:r>
            <a:endParaRPr kumimoji="0" lang="en-US" sz="1200" b="1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440363" y="1839913"/>
            <a:ext cx="26828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200" b="1"/>
              <a:t>M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21313" y="4724400"/>
            <a:ext cx="26828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200" b="1"/>
              <a:t>M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780213" y="4727575"/>
            <a:ext cx="26828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200" b="1"/>
              <a:t>M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524000" y="6477000"/>
            <a:ext cx="5029200" cy="2286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4800600" y="5029200"/>
            <a:ext cx="2382838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kumimoji="0" lang="en-US" sz="1200" dirty="0"/>
              <a:t>When a cell in the M phase </a:t>
            </a:r>
          </a:p>
          <a:p>
            <a:r>
              <a:rPr kumimoji="0" lang="en-US" sz="1200" dirty="0"/>
              <a:t>was fused with a cell in G</a:t>
            </a:r>
            <a:r>
              <a:rPr kumimoji="0" lang="en-US" sz="1200" baseline="-25000" dirty="0"/>
              <a:t>1</a:t>
            </a:r>
            <a:r>
              <a:rPr kumimoji="0" lang="en-US" sz="1200" dirty="0"/>
              <a:t>, </a:t>
            </a:r>
          </a:p>
          <a:p>
            <a:r>
              <a:rPr kumimoji="0" lang="en-US" sz="1200" dirty="0"/>
              <a:t>the G</a:t>
            </a:r>
            <a:r>
              <a:rPr kumimoji="0" lang="en-US" sz="1200" baseline="-25000" dirty="0"/>
              <a:t>1</a:t>
            </a:r>
            <a:r>
              <a:rPr kumimoji="0" lang="en-US" sz="1200" dirty="0"/>
              <a:t> cell immediately began</a:t>
            </a:r>
          </a:p>
          <a:p>
            <a:r>
              <a:rPr kumimoji="0" lang="en-US" sz="1200" dirty="0"/>
              <a:t>mitosis—a spindle formed and chromatin condensed, even though the chromosome had not been duplicated. </a:t>
            </a:r>
            <a:r>
              <a:rPr kumimoji="0" lang="en-US" sz="1200" b="1" dirty="0"/>
              <a:t>Something in M phase induced </a:t>
            </a:r>
            <a:r>
              <a:rPr kumimoji="0" lang="en-US" sz="1200" b="1" dirty="0" err="1"/>
              <a:t>interphase</a:t>
            </a:r>
            <a:r>
              <a:rPr kumimoji="0" lang="en-US" sz="1200" b="1" dirty="0"/>
              <a:t> cells to divide.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1828800" y="5105400"/>
            <a:ext cx="237013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kumimoji="0" lang="en-US" sz="1200" dirty="0"/>
              <a:t>When a cell in the S phase was fused with a cell in G</a:t>
            </a:r>
            <a:r>
              <a:rPr kumimoji="0" lang="en-US" sz="1200" baseline="-25000" dirty="0"/>
              <a:t>1</a:t>
            </a:r>
            <a:r>
              <a:rPr kumimoji="0" lang="en-US" sz="1200" dirty="0"/>
              <a:t>, the G</a:t>
            </a:r>
            <a:r>
              <a:rPr kumimoji="0" lang="en-US" sz="1200" baseline="-25000" dirty="0"/>
              <a:t>1</a:t>
            </a:r>
            <a:r>
              <a:rPr kumimoji="0" lang="en-US" sz="1200" dirty="0"/>
              <a:t> cell immediately entered the S phase—DNA was synthesized. </a:t>
            </a:r>
            <a:r>
              <a:rPr kumimoji="0" lang="en-US" sz="1200" b="1" dirty="0"/>
              <a:t>S cells contained something that induced regulation in G</a:t>
            </a:r>
            <a:r>
              <a:rPr kumimoji="0" lang="en-US" sz="1200" b="1" baseline="-12000" dirty="0"/>
              <a:t>1 </a:t>
            </a:r>
            <a:r>
              <a:rPr kumimoji="0" lang="en-US" sz="1200" b="1" dirty="0"/>
              <a:t>cells.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>
            <a:normAutofit/>
          </a:bodyPr>
          <a:lstStyle/>
          <a:p>
            <a:r>
              <a:rPr lang="en-US" dirty="0" smtClean="0"/>
              <a:t>Conclusion: the S phase proteins work on G</a:t>
            </a:r>
            <a:r>
              <a:rPr lang="en-US" baseline="-25000" dirty="0" smtClean="0"/>
              <a:t>1</a:t>
            </a:r>
            <a:r>
              <a:rPr lang="en-US" dirty="0" smtClean="0"/>
              <a:t> nuclei, M phase works on everything</a:t>
            </a:r>
          </a:p>
          <a:p>
            <a:r>
              <a:rPr lang="en-US" dirty="0" smtClean="0"/>
              <a:t>Biologists determined it was a complex of two proteins called mitotic promoting factor (MPF)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dirty="0" smtClean="0"/>
              <a:t>Made of </a:t>
            </a:r>
            <a:r>
              <a:rPr lang="en-US" dirty="0" err="1" smtClean="0"/>
              <a:t>cyclin</a:t>
            </a:r>
            <a:r>
              <a:rPr lang="en-US" dirty="0" smtClean="0"/>
              <a:t> dependent </a:t>
            </a:r>
            <a:r>
              <a:rPr lang="en-US" dirty="0" err="1" smtClean="0"/>
              <a:t>kinase</a:t>
            </a:r>
            <a:r>
              <a:rPr lang="en-US" dirty="0" smtClean="0"/>
              <a:t> (CDK) and </a:t>
            </a:r>
            <a:r>
              <a:rPr lang="en-US" dirty="0" err="1" smtClean="0"/>
              <a:t>cyclin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Kinase</a:t>
            </a:r>
            <a:r>
              <a:rPr lang="en-US" dirty="0" smtClean="0"/>
              <a:t> enzymes turn other proteins on and off by </a:t>
            </a:r>
            <a:r>
              <a:rPr lang="en-US" dirty="0" err="1" smtClean="0"/>
              <a:t>phosphorylating</a:t>
            </a:r>
            <a:r>
              <a:rPr lang="en-US" dirty="0" smtClean="0"/>
              <a:t> them</a:t>
            </a:r>
          </a:p>
          <a:p>
            <a:pPr algn="ctr">
              <a:buNone/>
            </a:pPr>
            <a:endParaRPr lang="en-US" sz="1800" b="1" dirty="0" smtClean="0">
              <a:solidFill>
                <a:srgbClr val="3333CC"/>
              </a:solidFill>
            </a:endParaRPr>
          </a:p>
          <a:p>
            <a:pPr algn="ctr">
              <a:buNone/>
            </a:pPr>
            <a:r>
              <a:rPr lang="en-US" sz="1800" b="1" dirty="0" smtClean="0">
                <a:solidFill>
                  <a:srgbClr val="3333CC"/>
                </a:solidFill>
              </a:rPr>
              <a:t>inactive cycle protein  -------------&gt;active-P</a:t>
            </a:r>
            <a:r>
              <a:rPr lang="en-US" sz="2800" b="1" dirty="0" smtClean="0">
                <a:solidFill>
                  <a:srgbClr val="3333CC"/>
                </a:solidFill>
              </a:rPr>
              <a:t/>
            </a:r>
            <a:br>
              <a:rPr lang="en-US" sz="2800" b="1" dirty="0" smtClean="0">
                <a:solidFill>
                  <a:srgbClr val="3333CC"/>
                </a:solidFill>
              </a:rPr>
            </a:br>
            <a:r>
              <a:rPr lang="en-US" sz="2800" b="1" dirty="0" smtClean="0"/>
              <a:t>           </a:t>
            </a:r>
            <a:r>
              <a:rPr lang="en-US" sz="1800" b="1" dirty="0" smtClean="0"/>
              <a:t>ATP  </a:t>
            </a:r>
            <a:r>
              <a:rPr lang="en-US" sz="1800" b="1" dirty="0" smtClean="0">
                <a:sym typeface="Wingdings" pitchFamily="2" charset="2"/>
              </a:rPr>
              <a:t></a:t>
            </a:r>
            <a:r>
              <a:rPr lang="en-US" sz="1800" b="1" dirty="0" smtClean="0"/>
              <a:t>ADP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MPF </a:t>
            </a:r>
            <a:r>
              <a:rPr lang="en-US" dirty="0" err="1" smtClean="0"/>
              <a:t>phosphorylates</a:t>
            </a:r>
            <a:r>
              <a:rPr lang="en-US" dirty="0" smtClean="0"/>
              <a:t> key proteins, inducing mitosis</a:t>
            </a:r>
          </a:p>
          <a:p>
            <a:pPr lvl="1"/>
            <a:r>
              <a:rPr lang="en-US" dirty="0" smtClean="0"/>
              <a:t>And, activates a protein that destroys </a:t>
            </a:r>
            <a:r>
              <a:rPr lang="en-US" dirty="0" err="1" smtClean="0"/>
              <a:t>cyclin</a:t>
            </a:r>
            <a:endParaRPr lang="en-US" dirty="0" smtClean="0"/>
          </a:p>
          <a:p>
            <a:pPr lvl="1"/>
            <a:r>
              <a:rPr lang="en-US" dirty="0" smtClean="0"/>
              <a:t>So, it shuts off further division when it has been activated</a:t>
            </a:r>
          </a:p>
          <a:p>
            <a:r>
              <a:rPr lang="en-US" dirty="0" smtClean="0"/>
              <a:t>Similar all three portions of </a:t>
            </a:r>
            <a:r>
              <a:rPr lang="en-US" dirty="0" err="1" smtClean="0"/>
              <a:t>interphase</a:t>
            </a:r>
            <a:endParaRPr lang="en-US" dirty="0" smtClean="0"/>
          </a:p>
          <a:p>
            <a:r>
              <a:rPr lang="en-US" dirty="0" smtClean="0"/>
              <a:t>Each is referred to as a “checkpoint”</a:t>
            </a:r>
          </a:p>
          <a:p>
            <a:r>
              <a:rPr lang="en-US" dirty="0" smtClean="0"/>
              <a:t>Collectively, they are called growth factors</a:t>
            </a:r>
          </a:p>
          <a:p>
            <a:r>
              <a:rPr lang="en-US" dirty="0" smtClean="0"/>
              <a:t>The cell has mechanisms that ensure each phase is complete before moving onto the next</a:t>
            </a:r>
          </a:p>
          <a:p>
            <a:r>
              <a:rPr lang="en-US" dirty="0" smtClean="0"/>
              <a:t>We have seen this already with the possibility of a cell entering G</a:t>
            </a:r>
            <a:r>
              <a:rPr lang="en-US" baseline="-25000" dirty="0" smtClean="0"/>
              <a:t>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25" y="222250"/>
            <a:ext cx="7065963" cy="6413500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0"/>
            <a:ext cx="1981200" cy="304800"/>
          </a:xfrm>
          <a:prstGeom prst="rect">
            <a:avLst/>
          </a:prstGeom>
          <a:noFill/>
          <a:ln/>
          <a:effectLst/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 12-15</a:t>
            </a:r>
            <a:endParaRPr kumimoji="0" lang="en-US" sz="13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184525" y="4705350"/>
            <a:ext cx="277813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500" b="1"/>
              <a:t>G</a:t>
            </a:r>
            <a:r>
              <a:rPr kumimoji="0" lang="en-US" sz="1500" b="1" baseline="-25000"/>
              <a:t>1</a:t>
            </a:r>
            <a:endParaRPr kumimoji="0" lang="en-US" sz="1500" b="1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236663" y="2894013"/>
            <a:ext cx="1473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500" b="1"/>
              <a:t>G</a:t>
            </a:r>
            <a:r>
              <a:rPr kumimoji="0" lang="en-US" sz="1500" b="1" baseline="-25000"/>
              <a:t>1</a:t>
            </a:r>
            <a:r>
              <a:rPr kumimoji="0" lang="en-US" sz="1500" b="1"/>
              <a:t> checkpoint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813550" y="4702175"/>
            <a:ext cx="277813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500" b="1"/>
              <a:t>G</a:t>
            </a:r>
            <a:r>
              <a:rPr kumimoji="0" lang="en-US" sz="1500" b="1" baseline="-25000"/>
              <a:t>1</a:t>
            </a:r>
            <a:endParaRPr kumimoji="0" lang="en-US" sz="1500" b="1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819775" y="2489200"/>
            <a:ext cx="277813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r>
              <a:rPr kumimoji="0" lang="en-US" sz="1500" b="1"/>
              <a:t>G</a:t>
            </a:r>
            <a:r>
              <a:rPr kumimoji="0" lang="en-US" sz="1500" b="1" baseline="-25000"/>
              <a:t>0</a:t>
            </a:r>
            <a:endParaRPr kumimoji="0" lang="en-US" sz="1500" b="1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581275" y="3035300"/>
            <a:ext cx="806450" cy="279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543050" y="5327650"/>
            <a:ext cx="2563813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kumimoji="0" lang="en-US" sz="1500" b="1"/>
              <a:t>If a cell receives a go-ahead signal at the G</a:t>
            </a:r>
            <a:r>
              <a:rPr kumimoji="0" lang="en-US" sz="1500" b="1" baseline="-25000"/>
              <a:t>1</a:t>
            </a:r>
            <a:r>
              <a:rPr kumimoji="0" lang="en-US" sz="1500" b="1"/>
              <a:t> checkpoint, the cell continues on in the cell cycle.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127625" y="5324475"/>
            <a:ext cx="2624138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kumimoji="0" lang="en-US" sz="1500" b="1"/>
              <a:t>If a cell does not receive a go-ahead signal at the G</a:t>
            </a:r>
            <a:r>
              <a:rPr kumimoji="0" lang="en-US" sz="1500" b="1" baseline="-25000"/>
              <a:t>1</a:t>
            </a:r>
            <a:r>
              <a:rPr kumimoji="0" lang="en-US" sz="1500" b="1"/>
              <a:t> checkpoint, the cell exits the cell cycle and goes into G</a:t>
            </a:r>
            <a:r>
              <a:rPr kumimoji="0" lang="en-US" sz="1500" b="1" baseline="-25000"/>
              <a:t>0</a:t>
            </a:r>
            <a:r>
              <a:rPr kumimoji="0" lang="en-US" sz="1500" b="1"/>
              <a:t>, a nondividing state.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Cancer can be thought of as uncontrolled growth of cells</a:t>
            </a:r>
          </a:p>
          <a:p>
            <a:pPr lvl="1"/>
            <a:r>
              <a:rPr lang="en-US" dirty="0" smtClean="0"/>
              <a:t>They may lack the mechanisms, do not respond properly to them, or have an error in the pathways</a:t>
            </a:r>
          </a:p>
          <a:p>
            <a:r>
              <a:rPr lang="en-US" dirty="0" smtClean="0"/>
              <a:t>If they stop, it is at a random point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2042</TotalTime>
  <Words>771</Words>
  <Application>Microsoft Office PowerPoint</Application>
  <PresentationFormat>On-screen Show (4:3)</PresentationFormat>
  <Paragraphs>123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Regulation of the Cell Cycle </vt:lpstr>
      <vt:lpstr>Internal and External Factors</vt:lpstr>
      <vt:lpstr>PowerPoint Presentation</vt:lpstr>
      <vt:lpstr>Molecular Control</vt:lpstr>
      <vt:lpstr>PowerPoint Presentation</vt:lpstr>
      <vt:lpstr>PowerPoint Presentation</vt:lpstr>
      <vt:lpstr>PowerPoint Presentation</vt:lpstr>
      <vt:lpstr>PowerPoint Presentation</vt:lpstr>
      <vt:lpstr>Cancer</vt:lpstr>
      <vt:lpstr>PowerPoint Presentation</vt:lpstr>
      <vt:lpstr>PowerPoint Presentation</vt:lpstr>
      <vt:lpstr>Telomeres</vt:lpstr>
      <vt:lpstr>PowerPoint Presentation</vt:lpstr>
      <vt:lpstr>Treatments</vt:lpstr>
      <vt:lpstr>PowerPoint Presentation</vt:lpstr>
      <vt:lpstr>Alternatives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Regulation of the Cell Cycle</dc:title>
  <dc:creator>ED18</dc:creator>
  <cp:lastModifiedBy>ED18</cp:lastModifiedBy>
  <cp:revision>30</cp:revision>
  <cp:lastPrinted>2014-02-11T14:43:10Z</cp:lastPrinted>
  <dcterms:created xsi:type="dcterms:W3CDTF">2010-10-14T16:26:40Z</dcterms:created>
  <dcterms:modified xsi:type="dcterms:W3CDTF">2014-02-11T16:22:31Z</dcterms:modified>
</cp:coreProperties>
</file>